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4" r:id="rId17"/>
  </p:sldIdLst>
  <p:sldSz cx="14630400" cy="8229600"/>
  <p:notesSz cx="8229600" cy="14630400"/>
  <p:embeddedFontLs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Bold" panose="00000800000000000000" charset="0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113F2-DD19-4AFD-BC72-FDC8660B16BE}" v="2" dt="2025-09-17T13:06:55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MBERTON, John (BIRMINGHAM WOMEN'S AND CHILDREN'S NHS FOUNDATION TRUST)" userId="6da26156-5af9-44c8-8ce8-38636c7ca95d" providerId="ADAL" clId="{86D3426E-7459-41A5-BFE3-921DB4D018FE}"/>
    <pc:docChg chg="custSel addSld delSld modSld modMainMaster modShowInfo">
      <pc:chgData name="PEMBERTON, John (BIRMINGHAM WOMEN'S AND CHILDREN'S NHS FOUNDATION TRUST)" userId="6da26156-5af9-44c8-8ce8-38636c7ca95d" providerId="ADAL" clId="{86D3426E-7459-41A5-BFE3-921DB4D018FE}" dt="2025-09-12T13:51:38.593" v="83" actId="1076"/>
      <pc:docMkLst>
        <pc:docMk/>
      </pc:docMkLst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56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57"/>
        </pc:sldMkLst>
      </pc:sldChg>
      <pc:sldChg chg="del">
        <pc:chgData name="PEMBERTON, John (BIRMINGHAM WOMEN'S AND CHILDREN'S NHS FOUNDATION TRUST)" userId="6da26156-5af9-44c8-8ce8-38636c7ca95d" providerId="ADAL" clId="{86D3426E-7459-41A5-BFE3-921DB4D018FE}" dt="2025-09-07T16:09:41.731" v="0" actId="47"/>
        <pc:sldMkLst>
          <pc:docMk/>
          <pc:sldMk cId="0" sldId="258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59"/>
        </pc:sldMkLst>
      </pc:sldChg>
      <pc:sldChg chg="del">
        <pc:chgData name="PEMBERTON, John (BIRMINGHAM WOMEN'S AND CHILDREN'S NHS FOUNDATION TRUST)" userId="6da26156-5af9-44c8-8ce8-38636c7ca95d" providerId="ADAL" clId="{86D3426E-7459-41A5-BFE3-921DB4D018FE}" dt="2025-09-07T16:09:46.535" v="1" actId="47"/>
        <pc:sldMkLst>
          <pc:docMk/>
          <pc:sldMk cId="0" sldId="260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61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62"/>
        </pc:sldMkLst>
      </pc:sldChg>
      <pc:sldChg chg="del">
        <pc:chgData name="PEMBERTON, John (BIRMINGHAM WOMEN'S AND CHILDREN'S NHS FOUNDATION TRUST)" userId="6da26156-5af9-44c8-8ce8-38636c7ca95d" providerId="ADAL" clId="{86D3426E-7459-41A5-BFE3-921DB4D018FE}" dt="2025-09-07T16:10:32.180" v="2" actId="47"/>
        <pc:sldMkLst>
          <pc:docMk/>
          <pc:sldMk cId="0" sldId="263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64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65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66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67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68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69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70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71"/>
        </pc:sldMkLst>
      </pc:sldChg>
      <pc:sldChg chg="modTransition">
        <pc:chgData name="PEMBERTON, John (BIRMINGHAM WOMEN'S AND CHILDREN'S NHS FOUNDATION TRUST)" userId="6da26156-5af9-44c8-8ce8-38636c7ca95d" providerId="ADAL" clId="{86D3426E-7459-41A5-BFE3-921DB4D018FE}" dt="2025-09-08T08:18:57.627" v="6"/>
        <pc:sldMkLst>
          <pc:docMk/>
          <pc:sldMk cId="0" sldId="272"/>
        </pc:sldMkLst>
      </pc:sldChg>
      <pc:sldChg chg="addSp delSp modSp del mod modTransition">
        <pc:chgData name="PEMBERTON, John (BIRMINGHAM WOMEN'S AND CHILDREN'S NHS FOUNDATION TRUST)" userId="6da26156-5af9-44c8-8ce8-38636c7ca95d" providerId="ADAL" clId="{86D3426E-7459-41A5-BFE3-921DB4D018FE}" dt="2025-09-11T15:46:00.850" v="28" actId="47"/>
        <pc:sldMkLst>
          <pc:docMk/>
          <pc:sldMk cId="0" sldId="273"/>
        </pc:sldMkLst>
      </pc:sldChg>
      <pc:sldChg chg="addSp modSp mod modTransition modAnim">
        <pc:chgData name="PEMBERTON, John (BIRMINGHAM WOMEN'S AND CHILDREN'S NHS FOUNDATION TRUST)" userId="6da26156-5af9-44c8-8ce8-38636c7ca95d" providerId="ADAL" clId="{86D3426E-7459-41A5-BFE3-921DB4D018FE}" dt="2025-09-12T13:51:38.593" v="83" actId="1076"/>
        <pc:sldMkLst>
          <pc:docMk/>
          <pc:sldMk cId="0" sldId="274"/>
        </pc:sldMkLst>
        <pc:spChg chg="mod">
          <ac:chgData name="PEMBERTON, John (BIRMINGHAM WOMEN'S AND CHILDREN'S NHS FOUNDATION TRUST)" userId="6da26156-5af9-44c8-8ce8-38636c7ca95d" providerId="ADAL" clId="{86D3426E-7459-41A5-BFE3-921DB4D018FE}" dt="2025-09-12T13:49:42.327" v="58" actId="14100"/>
          <ac:spMkLst>
            <pc:docMk/>
            <pc:sldMk cId="0" sldId="274"/>
            <ac:spMk id="5" creationId="{00000000-0000-0000-0000-000000000000}"/>
          </ac:spMkLst>
        </pc:spChg>
        <pc:spChg chg="mod">
          <ac:chgData name="PEMBERTON, John (BIRMINGHAM WOMEN'S AND CHILDREN'S NHS FOUNDATION TRUST)" userId="6da26156-5af9-44c8-8ce8-38636c7ca95d" providerId="ADAL" clId="{86D3426E-7459-41A5-BFE3-921DB4D018FE}" dt="2025-09-12T13:49:46.376" v="59" actId="14100"/>
          <ac:spMkLst>
            <pc:docMk/>
            <pc:sldMk cId="0" sldId="274"/>
            <ac:spMk id="13" creationId="{00000000-0000-0000-0000-000000000000}"/>
          </ac:spMkLst>
        </pc:spChg>
        <pc:spChg chg="mod">
          <ac:chgData name="PEMBERTON, John (BIRMINGHAM WOMEN'S AND CHILDREN'S NHS FOUNDATION TRUST)" userId="6da26156-5af9-44c8-8ce8-38636c7ca95d" providerId="ADAL" clId="{86D3426E-7459-41A5-BFE3-921DB4D018FE}" dt="2025-09-12T13:49:58.984" v="62" actId="14100"/>
          <ac:spMkLst>
            <pc:docMk/>
            <pc:sldMk cId="0" sldId="274"/>
            <ac:spMk id="22" creationId="{00000000-0000-0000-0000-000000000000}"/>
          </ac:spMkLst>
        </pc:spChg>
        <pc:spChg chg="mod">
          <ac:chgData name="PEMBERTON, John (BIRMINGHAM WOMEN'S AND CHILDREN'S NHS FOUNDATION TRUST)" userId="6da26156-5af9-44c8-8ce8-38636c7ca95d" providerId="ADAL" clId="{86D3426E-7459-41A5-BFE3-921DB4D018FE}" dt="2025-09-12T13:49:54.305" v="61" actId="14100"/>
          <ac:spMkLst>
            <pc:docMk/>
            <pc:sldMk cId="0" sldId="274"/>
            <ac:spMk id="24" creationId="{00000000-0000-0000-0000-000000000000}"/>
          </ac:spMkLst>
        </pc:spChg>
        <pc:picChg chg="add mod">
          <ac:chgData name="PEMBERTON, John (BIRMINGHAM WOMEN'S AND CHILDREN'S NHS FOUNDATION TRUST)" userId="6da26156-5af9-44c8-8ce8-38636c7ca95d" providerId="ADAL" clId="{86D3426E-7459-41A5-BFE3-921DB4D018FE}" dt="2025-09-12T13:51:38.593" v="83" actId="1076"/>
          <ac:picMkLst>
            <pc:docMk/>
            <pc:sldMk cId="0" sldId="274"/>
            <ac:picMk id="26" creationId="{ACECB9FC-7285-12AC-FB07-46FFFB7806EA}"/>
          </ac:picMkLst>
        </pc:picChg>
      </pc:sldChg>
      <pc:sldChg chg="addSp delSp modSp new mod">
        <pc:chgData name="PEMBERTON, John (BIRMINGHAM WOMEN'S AND CHILDREN'S NHS FOUNDATION TRUST)" userId="6da26156-5af9-44c8-8ce8-38636c7ca95d" providerId="ADAL" clId="{86D3426E-7459-41A5-BFE3-921DB4D018FE}" dt="2025-09-12T13:51:30.425" v="81" actId="1076"/>
        <pc:sldMkLst>
          <pc:docMk/>
          <pc:sldMk cId="92419174" sldId="275"/>
        </pc:sldMkLst>
        <pc:spChg chg="add mod">
          <ac:chgData name="PEMBERTON, John (BIRMINGHAM WOMEN'S AND CHILDREN'S NHS FOUNDATION TRUST)" userId="6da26156-5af9-44c8-8ce8-38636c7ca95d" providerId="ADAL" clId="{86D3426E-7459-41A5-BFE3-921DB4D018FE}" dt="2025-09-12T13:50:53.811" v="73" actId="1076"/>
          <ac:spMkLst>
            <pc:docMk/>
            <pc:sldMk cId="92419174" sldId="275"/>
            <ac:spMk id="2" creationId="{57688024-6778-858F-4DAE-F222F28C8D7A}"/>
          </ac:spMkLst>
        </pc:spChg>
        <pc:spChg chg="add mod">
          <ac:chgData name="PEMBERTON, John (BIRMINGHAM WOMEN'S AND CHILDREN'S NHS FOUNDATION TRUST)" userId="6da26156-5af9-44c8-8ce8-38636c7ca95d" providerId="ADAL" clId="{86D3426E-7459-41A5-BFE3-921DB4D018FE}" dt="2025-09-12T13:51:07.782" v="75" actId="14100"/>
          <ac:spMkLst>
            <pc:docMk/>
            <pc:sldMk cId="92419174" sldId="275"/>
            <ac:spMk id="4" creationId="{0AAFF6CD-A7EE-0A93-19CF-6098D03AAF7B}"/>
          </ac:spMkLst>
        </pc:spChg>
        <pc:picChg chg="add mod">
          <ac:chgData name="PEMBERTON, John (BIRMINGHAM WOMEN'S AND CHILDREN'S NHS FOUNDATION TRUST)" userId="6da26156-5af9-44c8-8ce8-38636c7ca95d" providerId="ADAL" clId="{86D3426E-7459-41A5-BFE3-921DB4D018FE}" dt="2025-09-12T13:51:30.425" v="81" actId="1076"/>
          <ac:picMkLst>
            <pc:docMk/>
            <pc:sldMk cId="92419174" sldId="275"/>
            <ac:picMk id="5" creationId="{4766DE41-2F64-D4D9-CDCB-FA4B488F835A}"/>
          </ac:picMkLst>
        </pc:picChg>
      </pc:sldChg>
      <pc:sldMasterChg chg="modTransition modSldLayout">
        <pc:chgData name="PEMBERTON, John (BIRMINGHAM WOMEN'S AND CHILDREN'S NHS FOUNDATION TRUST)" userId="6da26156-5af9-44c8-8ce8-38636c7ca95d" providerId="ADAL" clId="{86D3426E-7459-41A5-BFE3-921DB4D018FE}" dt="2025-09-08T08:18:57.627" v="6"/>
        <pc:sldMasterMkLst>
          <pc:docMk/>
          <pc:sldMasterMk cId="0" sldId="2147483648"/>
        </pc:sldMasterMkLst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60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61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62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63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64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65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66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67"/>
          </pc:sldLayoutMkLst>
        </pc:sldLayoutChg>
        <pc:sldLayoutChg chg="modTransition">
          <pc:chgData name="PEMBERTON, John (BIRMINGHAM WOMEN'S AND CHILDREN'S NHS FOUNDATION TRUST)" userId="6da26156-5af9-44c8-8ce8-38636c7ca95d" providerId="ADAL" clId="{86D3426E-7459-41A5-BFE3-921DB4D018FE}" dt="2025-09-08T08:18:57.627" v="6"/>
          <pc:sldLayoutMkLst>
            <pc:docMk/>
            <pc:sldMasterMk cId="0" sldId="2147483648"/>
            <pc:sldLayoutMk cId="0" sldId="2147483668"/>
          </pc:sldLayoutMkLst>
        </pc:sldLayoutChg>
      </pc:sldMasterChg>
    </pc:docChg>
  </pc:docChgLst>
  <pc:docChgLst>
    <pc:chgData name="PEMBERTON, John (BIRMINGHAM WOMEN'S AND CHILDREN'S NHS FOUNDATION TRUST)" userId="6da26156-5af9-44c8-8ce8-38636c7ca95d" providerId="ADAL" clId="{21148E4B-5325-4751-B12D-9F640DDADC68}"/>
    <pc:docChg chg="custSel modSld">
      <pc:chgData name="PEMBERTON, John (BIRMINGHAM WOMEN'S AND CHILDREN'S NHS FOUNDATION TRUST)" userId="6da26156-5af9-44c8-8ce8-38636c7ca95d" providerId="ADAL" clId="{21148E4B-5325-4751-B12D-9F640DDADC68}" dt="2025-09-17T13:07:02.462" v="13" actId="1076"/>
      <pc:docMkLst>
        <pc:docMk/>
      </pc:docMkLst>
      <pc:sldChg chg="addSp delSp modSp mod">
        <pc:chgData name="PEMBERTON, John (BIRMINGHAM WOMEN'S AND CHILDREN'S NHS FOUNDATION TRUST)" userId="6da26156-5af9-44c8-8ce8-38636c7ca95d" providerId="ADAL" clId="{21148E4B-5325-4751-B12D-9F640DDADC68}" dt="2025-09-17T13:07:02.462" v="13" actId="1076"/>
        <pc:sldMkLst>
          <pc:docMk/>
          <pc:sldMk cId="92419174" sldId="275"/>
        </pc:sldMkLst>
        <pc:spChg chg="del mod">
          <ac:chgData name="PEMBERTON, John (BIRMINGHAM WOMEN'S AND CHILDREN'S NHS FOUNDATION TRUST)" userId="6da26156-5af9-44c8-8ce8-38636c7ca95d" providerId="ADAL" clId="{21148E4B-5325-4751-B12D-9F640DDADC68}" dt="2025-09-17T13:06:38.304" v="7" actId="478"/>
          <ac:spMkLst>
            <pc:docMk/>
            <pc:sldMk cId="92419174" sldId="275"/>
            <ac:spMk id="2" creationId="{57688024-6778-858F-4DAE-F222F28C8D7A}"/>
          </ac:spMkLst>
        </pc:spChg>
        <pc:spChg chg="del">
          <ac:chgData name="PEMBERTON, John (BIRMINGHAM WOMEN'S AND CHILDREN'S NHS FOUNDATION TRUST)" userId="6da26156-5af9-44c8-8ce8-38636c7ca95d" providerId="ADAL" clId="{21148E4B-5325-4751-B12D-9F640DDADC68}" dt="2025-09-17T13:06:43.926" v="9" actId="478"/>
          <ac:spMkLst>
            <pc:docMk/>
            <pc:sldMk cId="92419174" sldId="275"/>
            <ac:spMk id="4" creationId="{0AAFF6CD-A7EE-0A93-19CF-6098D03AAF7B}"/>
          </ac:spMkLst>
        </pc:spChg>
        <pc:picChg chg="add mod">
          <ac:chgData name="PEMBERTON, John (BIRMINGHAM WOMEN'S AND CHILDREN'S NHS FOUNDATION TRUST)" userId="6da26156-5af9-44c8-8ce8-38636c7ca95d" providerId="ADAL" clId="{21148E4B-5325-4751-B12D-9F640DDADC68}" dt="2025-09-17T13:06:42.107" v="8" actId="1076"/>
          <ac:picMkLst>
            <pc:docMk/>
            <pc:sldMk cId="92419174" sldId="275"/>
            <ac:picMk id="6" creationId="{A320E9EC-46EB-3C84-139A-9754D23F6A3C}"/>
          </ac:picMkLst>
        </pc:picChg>
        <pc:picChg chg="del">
          <ac:chgData name="PEMBERTON, John (BIRMINGHAM WOMEN'S AND CHILDREN'S NHS FOUNDATION TRUST)" userId="6da26156-5af9-44c8-8ce8-38636c7ca95d" providerId="ADAL" clId="{21148E4B-5325-4751-B12D-9F640DDADC68}" dt="2025-09-17T13:06:14.030" v="1" actId="478"/>
          <ac:picMkLst>
            <pc:docMk/>
            <pc:sldMk cId="92419174" sldId="275"/>
            <ac:picMk id="7" creationId="{D7DF51FA-FC84-01FA-C44E-ECBBB4C93067}"/>
          </ac:picMkLst>
        </pc:picChg>
        <pc:picChg chg="del">
          <ac:chgData name="PEMBERTON, John (BIRMINGHAM WOMEN'S AND CHILDREN'S NHS FOUNDATION TRUST)" userId="6da26156-5af9-44c8-8ce8-38636c7ca95d" providerId="ADAL" clId="{21148E4B-5325-4751-B12D-9F640DDADC68}" dt="2025-09-17T13:06:12.849" v="0" actId="478"/>
          <ac:picMkLst>
            <pc:docMk/>
            <pc:sldMk cId="92419174" sldId="275"/>
            <ac:picMk id="9" creationId="{2691BB30-3AC9-8537-C5C8-3F130571FD6F}"/>
          </ac:picMkLst>
        </pc:picChg>
        <pc:picChg chg="add mod">
          <ac:chgData name="PEMBERTON, John (BIRMINGHAM WOMEN'S AND CHILDREN'S NHS FOUNDATION TRUST)" userId="6da26156-5af9-44c8-8ce8-38636c7ca95d" providerId="ADAL" clId="{21148E4B-5325-4751-B12D-9F640DDADC68}" dt="2025-09-17T13:07:02.462" v="13" actId="1076"/>
          <ac:picMkLst>
            <pc:docMk/>
            <pc:sldMk cId="92419174" sldId="275"/>
            <ac:picMk id="10" creationId="{666D6720-B234-CF2D-FBE2-EB1B467E833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22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75D8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6151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889-022-14385-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doi.org/10.1111/dom.16088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51165"/>
            <a:ext cx="7556421" cy="30122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Glucose-lowering effects of physical activity in type 1 diabetes: A causal modelling and matched-pair analysis approach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280190" y="4052649"/>
            <a:ext cx="7556421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John Pemberton RD, Birmingham Children's Hospital</a:t>
            </a:r>
            <a:endParaRPr lang="en-US" sz="1500" dirty="0"/>
          </a:p>
        </p:txBody>
      </p:sp>
      <p:sp>
        <p:nvSpPr>
          <p:cNvPr id="5" name="Text 2"/>
          <p:cNvSpPr/>
          <p:nvPr/>
        </p:nvSpPr>
        <p:spPr>
          <a:xfrm>
            <a:off x="6280190" y="4577834"/>
            <a:ext cx="7556421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Catherine L. Russon¹*, John S Pemberton²*, Richard Pulsford¹, Brad S. Metcalf¹, Emma Cockcroft¹, Michael J Allen¹, Anne M Frohock³, Rob C. Andrews¹,⁴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280190" y="5411391"/>
            <a:ext cx="7556421" cy="1541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Affiliations:</a:t>
            </a:r>
            <a:r>
              <a:rPr lang="en-US" sz="15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¹ University of Exeter Medical School, Exeter, UK ² Birmingham Women's and Children's Hospitals NHS Foundation Trust, Diabetes Centre, Steelehouse Lane, Birmingham, B4 6NH, UK ³ Oxford University Hospitals NHS Foundation Trust, Oxford, UK ⁴ NIHR Exeter Clinical Research Facility, Exeter, UK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6280190" y="7170063"/>
            <a:ext cx="7556421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* Joint first Authors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134070"/>
          </a:xfrm>
          <a:prstGeom prst="rect">
            <a:avLst/>
          </a:prstGeom>
          <a:solidFill>
            <a:srgbClr val="5100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793790" y="1838920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Main Results</a:t>
            </a:r>
            <a:endParaRPr lang="en-US" sz="3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128" y="2882146"/>
            <a:ext cx="6442472" cy="416052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297233" y="2859524"/>
            <a:ext cx="4315182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PA [median 23 minutes: IQR (20, 30)]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297233" y="3324463"/>
            <a:ext cx="454687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Mean glucose change of -2.2 mmol/L (p&lt;0.001)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9297233" y="3796189"/>
            <a:ext cx="29725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Matched Non-PA Periods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297233" y="4261128"/>
            <a:ext cx="454687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Mean glucose change of 0.3 mmol/L (p&lt;0.001)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9297233" y="4732853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Mean Difference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9297233" y="5197793"/>
            <a:ext cx="454687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-1.9 mmol/L (p&lt;0.0001)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9297233" y="5669518"/>
            <a:ext cx="3108722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No Significant Differences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297233" y="6134457"/>
            <a:ext cx="454687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By age, gender, activity type, intensity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9297233" y="6606183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Hypoglycaemia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9297233" y="7071122"/>
            <a:ext cx="4546878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Less than 2%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71418"/>
          </a:xfrm>
          <a:prstGeom prst="rect">
            <a:avLst/>
          </a:prstGeom>
          <a:solidFill>
            <a:srgbClr val="5100FF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161" y="1618059"/>
            <a:ext cx="4609624" cy="615529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00918" y="2193250"/>
            <a:ext cx="5586293" cy="1743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Individual- and Event-Level Moderators of the Differential Glucose Drop Between Physical Activity and Non-PA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8300918" y="4075748"/>
            <a:ext cx="5586293" cy="836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Legend: This figure displays individual- and event-level factors that influenced the difference in glucose change between physical activity (PA) and matched non-PA periods: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8300918" y="5037653"/>
            <a:ext cx="5586293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(A) starting glucose rate of change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8300918" y="5441871"/>
            <a:ext cx="5586293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(B) starting glucose level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8300918" y="5846088"/>
            <a:ext cx="5586293" cy="557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(C) Pre-PA (1-hour) glucose coefficient of variation (CV) (D) Activity duration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8300918" y="6529149"/>
            <a:ext cx="5586293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(E) starting insulin on board (IOB)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8300918" y="6933367"/>
            <a:ext cx="5586293" cy="278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(F) Age</a:t>
            </a:r>
            <a:endParaRPr lang="en-US" sz="13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204913"/>
          </a:xfrm>
          <a:prstGeom prst="rect">
            <a:avLst/>
          </a:prstGeom>
          <a:solidFill>
            <a:srgbClr val="5100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793790" y="1885355"/>
            <a:ext cx="13042821" cy="963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Predicted Glucose Trajectories Based on Physical Activity Status, Starting Glucose, and Glucose Rate of Change (mmol/L)</a:t>
            </a:r>
            <a:endParaRPr lang="en-US" sz="3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532" y="3066098"/>
            <a:ext cx="10305336" cy="448294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134070"/>
          </a:xfrm>
          <a:prstGeom prst="rect">
            <a:avLst/>
          </a:prstGeom>
          <a:solidFill>
            <a:srgbClr val="5100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793790" y="1939052"/>
            <a:ext cx="13042821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Predicted Glucose Trajectories Based on Physical Activity Status, Starting Glucose, and Glucose Rate of Change (mg/dL)</a:t>
            </a:r>
            <a:endParaRPr lang="en-US" sz="2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119" y="3050381"/>
            <a:ext cx="10434161" cy="437411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921425"/>
          </a:xfrm>
          <a:prstGeom prst="rect">
            <a:avLst/>
          </a:prstGeom>
          <a:solidFill>
            <a:srgbClr val="5100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793790" y="1596866"/>
            <a:ext cx="5030033" cy="4607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Strengths and Limitations</a:t>
            </a:r>
            <a:endParaRPr lang="en-US" sz="2900" dirty="0"/>
          </a:p>
        </p:txBody>
      </p:sp>
      <p:sp>
        <p:nvSpPr>
          <p:cNvPr id="4" name="Text 2"/>
          <p:cNvSpPr/>
          <p:nvPr/>
        </p:nvSpPr>
        <p:spPr>
          <a:xfrm>
            <a:off x="793790" y="2426137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Strengths</a:t>
            </a:r>
            <a:endParaRPr lang="en-US" sz="1450" dirty="0"/>
          </a:p>
        </p:txBody>
      </p:sp>
      <p:sp>
        <p:nvSpPr>
          <p:cNvPr id="5" name="Shape 3"/>
          <p:cNvSpPr/>
          <p:nvPr/>
        </p:nvSpPr>
        <p:spPr>
          <a:xfrm>
            <a:off x="793790" y="2822377"/>
            <a:ext cx="6341626" cy="938808"/>
          </a:xfrm>
          <a:prstGeom prst="roundRect">
            <a:avLst>
              <a:gd name="adj" fmla="val 6596"/>
            </a:avLst>
          </a:prstGeom>
          <a:solidFill>
            <a:srgbClr val="161515"/>
          </a:solidFill>
          <a:ln w="1524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Shape 4"/>
          <p:cNvSpPr/>
          <p:nvPr/>
        </p:nvSpPr>
        <p:spPr>
          <a:xfrm>
            <a:off x="793790" y="2822377"/>
            <a:ext cx="60960" cy="938808"/>
          </a:xfrm>
          <a:prstGeom prst="roundRect">
            <a:avLst>
              <a:gd name="adj" fmla="val 101581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Text 5"/>
          <p:cNvSpPr/>
          <p:nvPr/>
        </p:nvSpPr>
        <p:spPr>
          <a:xfrm>
            <a:off x="1017389" y="2985016"/>
            <a:ext cx="227480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High Ecological Validity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1017389" y="3362801"/>
            <a:ext cx="59553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large sample size across wide age range</a:t>
            </a:r>
            <a:endParaRPr lang="en-US" sz="1150" dirty="0"/>
          </a:p>
        </p:txBody>
      </p:sp>
      <p:sp>
        <p:nvSpPr>
          <p:cNvPr id="9" name="Shape 7"/>
          <p:cNvSpPr/>
          <p:nvPr/>
        </p:nvSpPr>
        <p:spPr>
          <a:xfrm>
            <a:off x="793790" y="3908584"/>
            <a:ext cx="6341626" cy="938808"/>
          </a:xfrm>
          <a:prstGeom prst="roundRect">
            <a:avLst>
              <a:gd name="adj" fmla="val 6596"/>
            </a:avLst>
          </a:prstGeom>
          <a:solidFill>
            <a:srgbClr val="161515"/>
          </a:solidFill>
          <a:ln w="1524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0" name="Shape 8"/>
          <p:cNvSpPr/>
          <p:nvPr/>
        </p:nvSpPr>
        <p:spPr>
          <a:xfrm>
            <a:off x="793790" y="3908584"/>
            <a:ext cx="60960" cy="938808"/>
          </a:xfrm>
          <a:prstGeom prst="roundRect">
            <a:avLst>
              <a:gd name="adj" fmla="val 101581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1" name="Text 9"/>
          <p:cNvSpPr/>
          <p:nvPr/>
        </p:nvSpPr>
        <p:spPr>
          <a:xfrm>
            <a:off x="1017389" y="4071223"/>
            <a:ext cx="2279571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Rigorous Pair-Matching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1017389" y="4449008"/>
            <a:ext cx="59553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Approach controlling for multiple predictors of glucose change</a:t>
            </a:r>
            <a:endParaRPr lang="en-US" sz="1150" dirty="0"/>
          </a:p>
        </p:txBody>
      </p:sp>
      <p:sp>
        <p:nvSpPr>
          <p:cNvPr id="13" name="Shape 11"/>
          <p:cNvSpPr/>
          <p:nvPr/>
        </p:nvSpPr>
        <p:spPr>
          <a:xfrm>
            <a:off x="793790" y="4994791"/>
            <a:ext cx="6341626" cy="938808"/>
          </a:xfrm>
          <a:prstGeom prst="roundRect">
            <a:avLst>
              <a:gd name="adj" fmla="val 6596"/>
            </a:avLst>
          </a:prstGeom>
          <a:solidFill>
            <a:srgbClr val="161515"/>
          </a:solidFill>
          <a:ln w="1524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Shape 12"/>
          <p:cNvSpPr/>
          <p:nvPr/>
        </p:nvSpPr>
        <p:spPr>
          <a:xfrm>
            <a:off x="793790" y="4994791"/>
            <a:ext cx="60960" cy="938808"/>
          </a:xfrm>
          <a:prstGeom prst="roundRect">
            <a:avLst>
              <a:gd name="adj" fmla="val 101581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5" name="Text 13"/>
          <p:cNvSpPr/>
          <p:nvPr/>
        </p:nvSpPr>
        <p:spPr>
          <a:xfrm>
            <a:off x="1017389" y="5157430"/>
            <a:ext cx="2675573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Consistency Across Cohorts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1017389" y="5535216"/>
            <a:ext cx="59553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Findings replicated across all ages</a:t>
            </a:r>
            <a:endParaRPr lang="en-US" sz="1150" dirty="0"/>
          </a:p>
        </p:txBody>
      </p:sp>
      <p:sp>
        <p:nvSpPr>
          <p:cNvPr id="17" name="Shape 15"/>
          <p:cNvSpPr/>
          <p:nvPr/>
        </p:nvSpPr>
        <p:spPr>
          <a:xfrm>
            <a:off x="793790" y="6080998"/>
            <a:ext cx="6341626" cy="938808"/>
          </a:xfrm>
          <a:prstGeom prst="roundRect">
            <a:avLst>
              <a:gd name="adj" fmla="val 6596"/>
            </a:avLst>
          </a:prstGeom>
          <a:solidFill>
            <a:srgbClr val="161515"/>
          </a:solidFill>
          <a:ln w="1524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8" name="Shape 16"/>
          <p:cNvSpPr/>
          <p:nvPr/>
        </p:nvSpPr>
        <p:spPr>
          <a:xfrm>
            <a:off x="793790" y="6080998"/>
            <a:ext cx="60960" cy="938808"/>
          </a:xfrm>
          <a:prstGeom prst="roundRect">
            <a:avLst>
              <a:gd name="adj" fmla="val 101581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9" name="Text 17"/>
          <p:cNvSpPr/>
          <p:nvPr/>
        </p:nvSpPr>
        <p:spPr>
          <a:xfrm>
            <a:off x="1017389" y="6243638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Data Capture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1017389" y="6621423"/>
            <a:ext cx="59553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CGM and pump Uploads</a:t>
            </a:r>
            <a:endParaRPr lang="en-US" sz="1150" dirty="0"/>
          </a:p>
        </p:txBody>
      </p:sp>
      <p:sp>
        <p:nvSpPr>
          <p:cNvPr id="21" name="Text 19"/>
          <p:cNvSpPr/>
          <p:nvPr/>
        </p:nvSpPr>
        <p:spPr>
          <a:xfrm>
            <a:off x="7502604" y="2426137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Limitations</a:t>
            </a:r>
            <a:endParaRPr lang="en-US" sz="1450" dirty="0"/>
          </a:p>
        </p:txBody>
      </p:sp>
      <p:sp>
        <p:nvSpPr>
          <p:cNvPr id="22" name="Shape 20"/>
          <p:cNvSpPr/>
          <p:nvPr/>
        </p:nvSpPr>
        <p:spPr>
          <a:xfrm>
            <a:off x="7502604" y="2822377"/>
            <a:ext cx="6341626" cy="938808"/>
          </a:xfrm>
          <a:prstGeom prst="roundRect">
            <a:avLst>
              <a:gd name="adj" fmla="val 6596"/>
            </a:avLst>
          </a:prstGeom>
          <a:solidFill>
            <a:srgbClr val="161515"/>
          </a:solidFill>
          <a:ln w="1524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3" name="Shape 21"/>
          <p:cNvSpPr/>
          <p:nvPr/>
        </p:nvSpPr>
        <p:spPr>
          <a:xfrm>
            <a:off x="7502604" y="2822377"/>
            <a:ext cx="60960" cy="938808"/>
          </a:xfrm>
          <a:prstGeom prst="roundRect">
            <a:avLst>
              <a:gd name="adj" fmla="val 101581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4" name="Text 22"/>
          <p:cNvSpPr/>
          <p:nvPr/>
        </p:nvSpPr>
        <p:spPr>
          <a:xfrm>
            <a:off x="7726204" y="2985016"/>
            <a:ext cx="2216944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Unable to Differentiate</a:t>
            </a: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7726204" y="3362801"/>
            <a:ext cx="59553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Intensities of anerobic were low (heart rate)</a:t>
            </a:r>
            <a:endParaRPr lang="en-US" sz="1150" dirty="0"/>
          </a:p>
        </p:txBody>
      </p:sp>
      <p:sp>
        <p:nvSpPr>
          <p:cNvPr id="26" name="Shape 24"/>
          <p:cNvSpPr/>
          <p:nvPr/>
        </p:nvSpPr>
        <p:spPr>
          <a:xfrm>
            <a:off x="7502604" y="3908584"/>
            <a:ext cx="6341626" cy="938808"/>
          </a:xfrm>
          <a:prstGeom prst="roundRect">
            <a:avLst>
              <a:gd name="adj" fmla="val 6596"/>
            </a:avLst>
          </a:prstGeom>
          <a:solidFill>
            <a:srgbClr val="161515"/>
          </a:solidFill>
          <a:ln w="1524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7" name="Shape 25"/>
          <p:cNvSpPr/>
          <p:nvPr/>
        </p:nvSpPr>
        <p:spPr>
          <a:xfrm>
            <a:off x="7502604" y="3908584"/>
            <a:ext cx="60960" cy="938808"/>
          </a:xfrm>
          <a:prstGeom prst="roundRect">
            <a:avLst>
              <a:gd name="adj" fmla="val 101581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8" name="Text 26"/>
          <p:cNvSpPr/>
          <p:nvPr/>
        </p:nvSpPr>
        <p:spPr>
          <a:xfrm>
            <a:off x="7726204" y="4071223"/>
            <a:ext cx="1842968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Activity Bouts</a:t>
            </a:r>
            <a:endParaRPr lang="en-US" sz="1450" dirty="0"/>
          </a:p>
        </p:txBody>
      </p:sp>
      <p:sp>
        <p:nvSpPr>
          <p:cNvPr id="29" name="Text 27"/>
          <p:cNvSpPr/>
          <p:nvPr/>
        </p:nvSpPr>
        <p:spPr>
          <a:xfrm>
            <a:off x="7726204" y="4449008"/>
            <a:ext cx="59553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Were of limited duration 10-30 mins</a:t>
            </a:r>
            <a:endParaRPr lang="en-US" sz="1150" dirty="0"/>
          </a:p>
        </p:txBody>
      </p:sp>
      <p:sp>
        <p:nvSpPr>
          <p:cNvPr id="30" name="Shape 28"/>
          <p:cNvSpPr/>
          <p:nvPr/>
        </p:nvSpPr>
        <p:spPr>
          <a:xfrm>
            <a:off x="7502604" y="4994791"/>
            <a:ext cx="6341626" cy="938808"/>
          </a:xfrm>
          <a:prstGeom prst="roundRect">
            <a:avLst>
              <a:gd name="adj" fmla="val 6596"/>
            </a:avLst>
          </a:prstGeom>
          <a:solidFill>
            <a:srgbClr val="161515"/>
          </a:solidFill>
          <a:ln w="1524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1" name="Shape 29"/>
          <p:cNvSpPr/>
          <p:nvPr/>
        </p:nvSpPr>
        <p:spPr>
          <a:xfrm>
            <a:off x="7502604" y="4994791"/>
            <a:ext cx="60960" cy="938808"/>
          </a:xfrm>
          <a:prstGeom prst="roundRect">
            <a:avLst>
              <a:gd name="adj" fmla="val 101581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2" name="Text 30"/>
          <p:cNvSpPr/>
          <p:nvPr/>
        </p:nvSpPr>
        <p:spPr>
          <a:xfrm>
            <a:off x="7726204" y="5157430"/>
            <a:ext cx="2445901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Short Observation Period</a:t>
            </a:r>
            <a:endParaRPr lang="en-US" sz="1450" dirty="0"/>
          </a:p>
        </p:txBody>
      </p:sp>
      <p:sp>
        <p:nvSpPr>
          <p:cNvPr id="33" name="Text 31"/>
          <p:cNvSpPr/>
          <p:nvPr/>
        </p:nvSpPr>
        <p:spPr>
          <a:xfrm>
            <a:off x="7726204" y="5535216"/>
            <a:ext cx="59553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20-min post activity</a:t>
            </a:r>
            <a:endParaRPr lang="en-US" sz="1150" dirty="0"/>
          </a:p>
        </p:txBody>
      </p:sp>
      <p:sp>
        <p:nvSpPr>
          <p:cNvPr id="34" name="Shape 32"/>
          <p:cNvSpPr/>
          <p:nvPr/>
        </p:nvSpPr>
        <p:spPr>
          <a:xfrm>
            <a:off x="7502604" y="6080998"/>
            <a:ext cx="6341626" cy="938808"/>
          </a:xfrm>
          <a:prstGeom prst="roundRect">
            <a:avLst>
              <a:gd name="adj" fmla="val 6596"/>
            </a:avLst>
          </a:prstGeom>
          <a:solidFill>
            <a:srgbClr val="161515"/>
          </a:solidFill>
          <a:ln w="1524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5" name="Shape 33"/>
          <p:cNvSpPr/>
          <p:nvPr/>
        </p:nvSpPr>
        <p:spPr>
          <a:xfrm>
            <a:off x="7502604" y="6080998"/>
            <a:ext cx="60960" cy="938808"/>
          </a:xfrm>
          <a:prstGeom prst="roundRect">
            <a:avLst>
              <a:gd name="adj" fmla="val 101581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6" name="Text 34"/>
          <p:cNvSpPr/>
          <p:nvPr/>
        </p:nvSpPr>
        <p:spPr>
          <a:xfrm>
            <a:off x="7726204" y="6243638"/>
            <a:ext cx="2133481" cy="230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Study Population Bias</a:t>
            </a:r>
            <a:endParaRPr lang="en-US" sz="1450" dirty="0"/>
          </a:p>
        </p:txBody>
      </p:sp>
      <p:sp>
        <p:nvSpPr>
          <p:cNvPr id="37" name="Text 35"/>
          <p:cNvSpPr/>
          <p:nvPr/>
        </p:nvSpPr>
        <p:spPr>
          <a:xfrm>
            <a:off x="7726204" y="6621423"/>
            <a:ext cx="5955387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Mainly white ethnicity and private health insurance</a:t>
            </a:r>
            <a:endParaRPr lang="en-US" sz="1150" dirty="0"/>
          </a:p>
        </p:txBody>
      </p:sp>
      <p:sp>
        <p:nvSpPr>
          <p:cNvPr id="38" name="Text 36"/>
          <p:cNvSpPr/>
          <p:nvPr/>
        </p:nvSpPr>
        <p:spPr>
          <a:xfrm>
            <a:off x="7502604" y="7185660"/>
            <a:ext cx="6341626" cy="235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11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766DE41-2F64-D4D9-CDCB-FA4B488F8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861" y="2790004"/>
            <a:ext cx="2040872" cy="2645650"/>
          </a:xfrm>
          <a:prstGeom prst="rect">
            <a:avLst/>
          </a:prstGeom>
        </p:spPr>
      </p:pic>
      <p:pic>
        <p:nvPicPr>
          <p:cNvPr id="6" name="Picture 5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A320E9EC-46EB-3C84-139A-9754D23F6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69" y="432926"/>
            <a:ext cx="4931193" cy="735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D6720-B234-CF2D-FBE2-EB1B467E8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9690" y="324371"/>
            <a:ext cx="5079301" cy="75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9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0"/>
            <a:ext cx="5486400" cy="823329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598" y="332608"/>
            <a:ext cx="2497322" cy="2497322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85098" y="616863"/>
            <a:ext cx="3851196" cy="455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Acknowledgements</a:t>
            </a:r>
            <a:endParaRPr lang="en-US" sz="2850" dirty="0"/>
          </a:p>
        </p:txBody>
      </p:sp>
      <p:sp>
        <p:nvSpPr>
          <p:cNvPr id="5" name="Shape 1"/>
          <p:cNvSpPr/>
          <p:nvPr/>
        </p:nvSpPr>
        <p:spPr>
          <a:xfrm>
            <a:off x="785098" y="1291233"/>
            <a:ext cx="3881495" cy="2322433"/>
          </a:xfrm>
          <a:prstGeom prst="roundRect">
            <a:avLst>
              <a:gd name="adj" fmla="val 2637"/>
            </a:avLst>
          </a:prstGeom>
          <a:solidFill>
            <a:srgbClr val="E5F6FF"/>
          </a:solidFill>
          <a:ln w="7620">
            <a:solidFill>
              <a:srgbClr val="CBDC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 2"/>
          <p:cNvSpPr/>
          <p:nvPr/>
        </p:nvSpPr>
        <p:spPr>
          <a:xfrm>
            <a:off x="938451" y="1444585"/>
            <a:ext cx="3636645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North American Research Team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938451" y="1805345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Zoey Li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938451" y="2089666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Robin L. Gal</a:t>
            </a:r>
            <a:endParaRPr lang="en-US" sz="1100" dirty="0"/>
          </a:p>
        </p:txBody>
      </p:sp>
      <p:sp>
        <p:nvSpPr>
          <p:cNvPr id="9" name="Text 5"/>
          <p:cNvSpPr/>
          <p:nvPr/>
        </p:nvSpPr>
        <p:spPr>
          <a:xfrm>
            <a:off x="938451" y="2373987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Lauren V. Turner</a:t>
            </a:r>
            <a:endParaRPr lang="en-US" sz="1100" dirty="0"/>
          </a:p>
        </p:txBody>
      </p:sp>
      <p:sp>
        <p:nvSpPr>
          <p:cNvPr id="10" name="Text 6"/>
          <p:cNvSpPr/>
          <p:nvPr/>
        </p:nvSpPr>
        <p:spPr>
          <a:xfrm>
            <a:off x="938451" y="2658308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Simon Bergford</a:t>
            </a:r>
            <a:endParaRPr lang="en-US" sz="1100" dirty="0"/>
          </a:p>
        </p:txBody>
      </p:sp>
      <p:sp>
        <p:nvSpPr>
          <p:cNvPr id="11" name="Text 7"/>
          <p:cNvSpPr/>
          <p:nvPr/>
        </p:nvSpPr>
        <p:spPr>
          <a:xfrm>
            <a:off x="938451" y="2942630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Peter Calhoun</a:t>
            </a:r>
            <a:endParaRPr lang="en-US" sz="1100" dirty="0"/>
          </a:p>
        </p:txBody>
      </p:sp>
      <p:sp>
        <p:nvSpPr>
          <p:cNvPr id="12" name="Text 8"/>
          <p:cNvSpPr/>
          <p:nvPr/>
        </p:nvSpPr>
        <p:spPr>
          <a:xfrm>
            <a:off x="938451" y="3226951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Michael C. Riddell</a:t>
            </a:r>
            <a:endParaRPr lang="en-US" sz="1100" dirty="0"/>
          </a:p>
        </p:txBody>
      </p:sp>
      <p:sp>
        <p:nvSpPr>
          <p:cNvPr id="13" name="Shape 9"/>
          <p:cNvSpPr/>
          <p:nvPr/>
        </p:nvSpPr>
        <p:spPr>
          <a:xfrm>
            <a:off x="785098" y="3759398"/>
            <a:ext cx="3881495" cy="2606754"/>
          </a:xfrm>
          <a:prstGeom prst="roundRect">
            <a:avLst>
              <a:gd name="adj" fmla="val 2349"/>
            </a:avLst>
          </a:prstGeom>
          <a:solidFill>
            <a:srgbClr val="E5F6FF"/>
          </a:solidFill>
          <a:ln w="7620">
            <a:solidFill>
              <a:srgbClr val="CBDCE5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0"/>
          <p:cNvSpPr/>
          <p:nvPr/>
        </p:nvSpPr>
        <p:spPr>
          <a:xfrm>
            <a:off x="938451" y="3912751"/>
            <a:ext cx="2187178" cy="273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UK Research Team</a:t>
            </a:r>
            <a:endParaRPr lang="en-US" sz="1700" dirty="0"/>
          </a:p>
        </p:txBody>
      </p:sp>
      <p:sp>
        <p:nvSpPr>
          <p:cNvPr id="15" name="Text 11"/>
          <p:cNvSpPr/>
          <p:nvPr/>
        </p:nvSpPr>
        <p:spPr>
          <a:xfrm>
            <a:off x="938451" y="4273510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Cat Russon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938451" y="4557832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Richard Pulsford</a:t>
            </a:r>
            <a:endParaRPr lang="en-US" sz="1100" dirty="0"/>
          </a:p>
        </p:txBody>
      </p:sp>
      <p:sp>
        <p:nvSpPr>
          <p:cNvPr id="17" name="Text 13"/>
          <p:cNvSpPr/>
          <p:nvPr/>
        </p:nvSpPr>
        <p:spPr>
          <a:xfrm>
            <a:off x="938451" y="4842153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Brad Metcalf</a:t>
            </a:r>
            <a:endParaRPr lang="en-US" sz="1100" dirty="0"/>
          </a:p>
        </p:txBody>
      </p:sp>
      <p:sp>
        <p:nvSpPr>
          <p:cNvPr id="18" name="Text 14"/>
          <p:cNvSpPr/>
          <p:nvPr/>
        </p:nvSpPr>
        <p:spPr>
          <a:xfrm>
            <a:off x="938451" y="5126474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Emma Cockcroft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938451" y="5410795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Michael Allen</a:t>
            </a:r>
            <a:endParaRPr lang="en-US" sz="1100" dirty="0"/>
          </a:p>
        </p:txBody>
      </p:sp>
      <p:sp>
        <p:nvSpPr>
          <p:cNvPr id="20" name="Text 16"/>
          <p:cNvSpPr/>
          <p:nvPr/>
        </p:nvSpPr>
        <p:spPr>
          <a:xfrm>
            <a:off x="938451" y="5695117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Anne-Marie Frohock</a:t>
            </a:r>
            <a:endParaRPr lang="en-US" sz="1100" dirty="0"/>
          </a:p>
        </p:txBody>
      </p:sp>
      <p:sp>
        <p:nvSpPr>
          <p:cNvPr id="21" name="Text 17"/>
          <p:cNvSpPr/>
          <p:nvPr/>
        </p:nvSpPr>
        <p:spPr>
          <a:xfrm>
            <a:off x="938451" y="5979438"/>
            <a:ext cx="7267099" cy="233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Rob Andrews</a:t>
            </a:r>
            <a:endParaRPr lang="en-US" sz="1100" dirty="0"/>
          </a:p>
        </p:txBody>
      </p:sp>
      <p:sp>
        <p:nvSpPr>
          <p:cNvPr id="22" name="Shape 18"/>
          <p:cNvSpPr/>
          <p:nvPr/>
        </p:nvSpPr>
        <p:spPr>
          <a:xfrm>
            <a:off x="785098" y="6530102"/>
            <a:ext cx="3851196" cy="1522136"/>
          </a:xfrm>
          <a:prstGeom prst="roundRect">
            <a:avLst>
              <a:gd name="adj" fmla="val 5638"/>
            </a:avLst>
          </a:prstGeom>
          <a:solidFill>
            <a:srgbClr val="00204D"/>
          </a:solidFill>
          <a:ln/>
        </p:spPr>
        <p:txBody>
          <a:bodyPr/>
          <a:lstStyle/>
          <a:p>
            <a:endParaRPr lang="en-GB"/>
          </a:p>
        </p:txBody>
      </p: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831" y="6752392"/>
            <a:ext cx="182166" cy="145733"/>
          </a:xfrm>
          <a:prstGeom prst="rect">
            <a:avLst/>
          </a:prstGeom>
        </p:spPr>
      </p:pic>
      <p:sp>
        <p:nvSpPr>
          <p:cNvPr id="24" name="Text 19"/>
          <p:cNvSpPr/>
          <p:nvPr/>
        </p:nvSpPr>
        <p:spPr>
          <a:xfrm>
            <a:off x="1258730" y="6712268"/>
            <a:ext cx="3246268" cy="7000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Special thanks to Chad, my ChatGPT AI Assistant, for polishing and refining my work. The insights and responsibility remain mine — Chad simply helps make the content more enjoyable to follow.</a:t>
            </a:r>
            <a:endParaRPr lang="en-US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6CCE5A-13CE-2524-141D-870C4948B488}"/>
              </a:ext>
            </a:extLst>
          </p:cNvPr>
          <p:cNvSpPr txBox="1"/>
          <p:nvPr/>
        </p:nvSpPr>
        <p:spPr>
          <a:xfrm>
            <a:off x="9278262" y="3070249"/>
            <a:ext cx="52178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i="0" dirty="0">
                <a:effectLst/>
                <a:latin typeface="-apple-system"/>
              </a:rPr>
              <a:t>“</a:t>
            </a:r>
            <a:r>
              <a:rPr lang="en-GB" sz="6000" b="1" i="0">
                <a:effectLst/>
                <a:latin typeface="-apple-system"/>
              </a:rPr>
              <a:t>99 Problems</a:t>
            </a:r>
            <a:endParaRPr lang="en-GB" sz="6000" b="1" i="0" dirty="0">
              <a:effectLst/>
              <a:latin typeface="-apple-system"/>
            </a:endParaRPr>
          </a:p>
          <a:p>
            <a:pPr algn="ctr"/>
            <a:r>
              <a:rPr lang="en-GB" sz="6000" b="1" i="0" dirty="0">
                <a:effectLst/>
                <a:latin typeface="-apple-system"/>
              </a:rPr>
              <a:t>But High Glucose </a:t>
            </a:r>
            <a:r>
              <a:rPr lang="en-GB" sz="6000" b="1" i="0" dirty="0" err="1">
                <a:effectLst/>
                <a:latin typeface="-apple-system"/>
              </a:rPr>
              <a:t>Ain’t</a:t>
            </a:r>
            <a:r>
              <a:rPr lang="en-GB" sz="6000" b="1" i="0" dirty="0">
                <a:effectLst/>
                <a:latin typeface="-apple-system"/>
              </a:rPr>
              <a:t> One”</a:t>
            </a:r>
            <a:endParaRPr lang="en-GB" sz="6000" dirty="0"/>
          </a:p>
        </p:txBody>
      </p:sp>
      <p:pic>
        <p:nvPicPr>
          <p:cNvPr id="28" name="99-problmes-but-Highs-ain-one">
            <a:hlinkClick r:id="" action="ppaction://media"/>
            <a:extLst>
              <a:ext uri="{FF2B5EF4-FFF2-40B4-BE49-F238E27FC236}">
                <a16:creationId xmlns:a16="http://schemas.microsoft.com/office/drawing/2014/main" id="{79089126-BAA8-E121-B79E-AC4909B98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8533" y="5803508"/>
            <a:ext cx="2291109" cy="2291109"/>
          </a:xfrm>
          <a:prstGeom prst="rect">
            <a:avLst/>
          </a:prstGeom>
        </p:spPr>
      </p:pic>
      <p:pic>
        <p:nvPicPr>
          <p:cNvPr id="26" name="Picture 25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CECB9FC-7285-12AC-FB07-46FFFB780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2935" y="2323029"/>
            <a:ext cx="2994424" cy="3881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41045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Disclosures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280190" y="1475303"/>
            <a:ext cx="7556421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 am supported in preparing content by </a:t>
            </a:r>
            <a:r>
              <a:rPr lang="en-US" sz="1250" b="1" i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Chad</a:t>
            </a: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my ChatGPT AI Assistant. All ideas, interpretations, and responsibility remain my own. Chad helps polish and refine language to make content more engaging and accessible.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280190" y="2475667"/>
            <a:ext cx="327136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Honoraria / Speaking Fees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280190" y="3011448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ROCHE Diabetes</a:t>
            </a:r>
            <a:endParaRPr lang="en-US" sz="1250" dirty="0"/>
          </a:p>
        </p:txBody>
      </p:sp>
      <p:sp>
        <p:nvSpPr>
          <p:cNvPr id="7" name="Text 4"/>
          <p:cNvSpPr/>
          <p:nvPr/>
        </p:nvSpPr>
        <p:spPr>
          <a:xfrm>
            <a:off x="6280190" y="3321010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Dexcom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6280190" y="3630573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Insulet</a:t>
            </a:r>
            <a:endParaRPr lang="en-US" sz="1250" dirty="0"/>
          </a:p>
        </p:txBody>
      </p:sp>
      <p:sp>
        <p:nvSpPr>
          <p:cNvPr id="9" name="Text 6"/>
          <p:cNvSpPr/>
          <p:nvPr/>
        </p:nvSpPr>
        <p:spPr>
          <a:xfrm>
            <a:off x="6280190" y="3940135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Abbott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280190" y="4249698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SBK Healthcare</a:t>
            </a:r>
            <a:endParaRPr lang="en-US" sz="1250" dirty="0"/>
          </a:p>
        </p:txBody>
      </p:sp>
      <p:sp>
        <p:nvSpPr>
          <p:cNvPr id="11" name="Text 8"/>
          <p:cNvSpPr/>
          <p:nvPr/>
        </p:nvSpPr>
        <p:spPr>
          <a:xfrm>
            <a:off x="6280190" y="4559260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EXTOD</a:t>
            </a:r>
            <a:endParaRPr lang="en-US" sz="1250" dirty="0"/>
          </a:p>
        </p:txBody>
      </p:sp>
      <p:sp>
        <p:nvSpPr>
          <p:cNvPr id="12" name="Text 9"/>
          <p:cNvSpPr/>
          <p:nvPr/>
        </p:nvSpPr>
        <p:spPr>
          <a:xfrm>
            <a:off x="6280190" y="4868823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Ypsomed</a:t>
            </a:r>
            <a:endParaRPr lang="en-US" sz="1250" dirty="0"/>
          </a:p>
        </p:txBody>
      </p:sp>
      <p:sp>
        <p:nvSpPr>
          <p:cNvPr id="13" name="Text 10"/>
          <p:cNvSpPr/>
          <p:nvPr/>
        </p:nvSpPr>
        <p:spPr>
          <a:xfrm>
            <a:off x="6280190" y="5361027"/>
            <a:ext cx="3419951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Consulting / Advisory Roles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6280190" y="5896808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ROCHE Diabetes</a:t>
            </a:r>
            <a:endParaRPr lang="en-US" sz="1250" dirty="0"/>
          </a:p>
        </p:txBody>
      </p:sp>
      <p:sp>
        <p:nvSpPr>
          <p:cNvPr id="15" name="Text 12"/>
          <p:cNvSpPr/>
          <p:nvPr/>
        </p:nvSpPr>
        <p:spPr>
          <a:xfrm>
            <a:off x="6280190" y="6206371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Abbott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6280190" y="6698575"/>
            <a:ext cx="2381607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Non-Profit Work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6280190" y="7234357"/>
            <a:ext cx="75564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Owner and Creator of </a:t>
            </a:r>
            <a:r>
              <a:rPr lang="en-US" sz="1250" b="1" i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www.TheGlucoseNeverLies.com</a:t>
            </a: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endParaRPr lang="en-US" sz="12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17558"/>
          </a:xfrm>
          <a:prstGeom prst="rect">
            <a:avLst/>
          </a:prstGeom>
          <a:solidFill>
            <a:srgbClr val="5100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793790" y="2589848"/>
            <a:ext cx="101120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Barriers to Physical Activity in T1D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793790" y="363878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50" b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less than 50%</a:t>
            </a:r>
            <a:r>
              <a:rPr lang="en-US" sz="17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individuals with type 1 diabetes meet recommendations 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4256842"/>
            <a:ext cx="6407944" cy="868918"/>
          </a:xfrm>
          <a:prstGeom prst="roundRect">
            <a:avLst>
              <a:gd name="adj" fmla="val 10964"/>
            </a:avLst>
          </a:prstGeom>
          <a:solidFill>
            <a:srgbClr val="161515"/>
          </a:solidFill>
          <a:ln w="3048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6" name="Shape 4"/>
          <p:cNvSpPr/>
          <p:nvPr/>
        </p:nvSpPr>
        <p:spPr>
          <a:xfrm>
            <a:off x="793790" y="4256842"/>
            <a:ext cx="121920" cy="868918"/>
          </a:xfrm>
          <a:prstGeom prst="roundRect">
            <a:avLst>
              <a:gd name="adj" fmla="val 78139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7" name="Text 5"/>
          <p:cNvSpPr/>
          <p:nvPr/>
        </p:nvSpPr>
        <p:spPr>
          <a:xfrm>
            <a:off x="1173004" y="4514136"/>
            <a:ext cx="34123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Fear of Hypoglycaemia</a:t>
            </a:r>
            <a:endParaRPr lang="en-US" sz="2200" dirty="0"/>
          </a:p>
        </p:txBody>
      </p:sp>
      <p:sp>
        <p:nvSpPr>
          <p:cNvPr id="8" name="Shape 6"/>
          <p:cNvSpPr/>
          <p:nvPr/>
        </p:nvSpPr>
        <p:spPr>
          <a:xfrm>
            <a:off x="7428548" y="4256842"/>
            <a:ext cx="6408063" cy="868918"/>
          </a:xfrm>
          <a:prstGeom prst="roundRect">
            <a:avLst>
              <a:gd name="adj" fmla="val 10964"/>
            </a:avLst>
          </a:prstGeom>
          <a:solidFill>
            <a:srgbClr val="161515"/>
          </a:solidFill>
          <a:ln w="3048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9" name="Shape 7"/>
          <p:cNvSpPr/>
          <p:nvPr/>
        </p:nvSpPr>
        <p:spPr>
          <a:xfrm>
            <a:off x="7428548" y="4256842"/>
            <a:ext cx="121920" cy="868918"/>
          </a:xfrm>
          <a:prstGeom prst="roundRect">
            <a:avLst>
              <a:gd name="adj" fmla="val 78139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0" name="Text 8"/>
          <p:cNvSpPr/>
          <p:nvPr/>
        </p:nvSpPr>
        <p:spPr>
          <a:xfrm>
            <a:off x="7807762" y="4514136"/>
            <a:ext cx="55654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Complex Management Requirements</a:t>
            </a:r>
            <a:endParaRPr lang="en-US" sz="2200" dirty="0"/>
          </a:p>
        </p:txBody>
      </p:sp>
      <p:sp>
        <p:nvSpPr>
          <p:cNvPr id="11" name="Shape 9"/>
          <p:cNvSpPr/>
          <p:nvPr/>
        </p:nvSpPr>
        <p:spPr>
          <a:xfrm>
            <a:off x="793790" y="5352574"/>
            <a:ext cx="6407944" cy="868918"/>
          </a:xfrm>
          <a:prstGeom prst="roundRect">
            <a:avLst>
              <a:gd name="adj" fmla="val 10964"/>
            </a:avLst>
          </a:prstGeom>
          <a:solidFill>
            <a:srgbClr val="161515"/>
          </a:solidFill>
          <a:ln w="3048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2" name="Shape 10"/>
          <p:cNvSpPr/>
          <p:nvPr/>
        </p:nvSpPr>
        <p:spPr>
          <a:xfrm>
            <a:off x="793790" y="5352574"/>
            <a:ext cx="121920" cy="868918"/>
          </a:xfrm>
          <a:prstGeom prst="roundRect">
            <a:avLst>
              <a:gd name="adj" fmla="val 78139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3" name="Text 11"/>
          <p:cNvSpPr/>
          <p:nvPr/>
        </p:nvSpPr>
        <p:spPr>
          <a:xfrm>
            <a:off x="1173004" y="56098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Lack of Education</a:t>
            </a:r>
            <a:endParaRPr lang="en-US" sz="2200" dirty="0"/>
          </a:p>
        </p:txBody>
      </p:sp>
      <p:sp>
        <p:nvSpPr>
          <p:cNvPr id="14" name="Shape 12"/>
          <p:cNvSpPr/>
          <p:nvPr/>
        </p:nvSpPr>
        <p:spPr>
          <a:xfrm>
            <a:off x="7428548" y="5352574"/>
            <a:ext cx="6408063" cy="868918"/>
          </a:xfrm>
          <a:prstGeom prst="roundRect">
            <a:avLst>
              <a:gd name="adj" fmla="val 10964"/>
            </a:avLst>
          </a:prstGeom>
          <a:solidFill>
            <a:srgbClr val="161515"/>
          </a:solidFill>
          <a:ln w="3048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5" name="Shape 13"/>
          <p:cNvSpPr/>
          <p:nvPr/>
        </p:nvSpPr>
        <p:spPr>
          <a:xfrm>
            <a:off x="7428548" y="5352574"/>
            <a:ext cx="121920" cy="868918"/>
          </a:xfrm>
          <a:prstGeom prst="roundRect">
            <a:avLst>
              <a:gd name="adj" fmla="val 78139"/>
            </a:avLst>
          </a:prstGeom>
          <a:solidFill>
            <a:srgbClr val="006C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6" name="Text 14"/>
          <p:cNvSpPr/>
          <p:nvPr/>
        </p:nvSpPr>
        <p:spPr>
          <a:xfrm>
            <a:off x="7807762" y="5609868"/>
            <a:ext cx="48400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Social and Psychological Factors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93790" y="6476643"/>
            <a:ext cx="13042821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References: Appl Physiol Nutr Metab. 2021;46:95-107. Canadian journal of diabetes. 2024;48:105-11.e5. PLoS One. 2014;9:e108019. Canadian journal of diabetes. 2024;48:401-8. Diabetic medicine: 2024;41:e15149. </a:t>
            </a:r>
            <a:r>
              <a:rPr lang="en-US" sz="1400" i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BMC Public Health 22, 1964 (2022). </a:t>
            </a:r>
            <a:r>
              <a:rPr lang="en-US" sz="1400" i="1" u="sng" dirty="0">
                <a:solidFill>
                  <a:srgbClr val="006C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https://doi.org/10.1186/s12889-022-14385-1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275874"/>
          </a:xfrm>
          <a:prstGeom prst="rect">
            <a:avLst/>
          </a:prstGeom>
          <a:solidFill>
            <a:srgbClr val="5100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793790" y="1970008"/>
            <a:ext cx="9215080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Type 1 Diabetes Insulin Challenges</a:t>
            </a:r>
            <a:endParaRPr lang="en-US" sz="4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3" y="2914055"/>
            <a:ext cx="5754291" cy="355639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435060" y="6725603"/>
            <a:ext cx="5111115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Low portal vein insulin concentrations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399" y="2914055"/>
            <a:ext cx="5754410" cy="355639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091964" y="6725603"/>
            <a:ext cx="5095280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Slow subcutaneous insulin absorption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93790" y="7274004"/>
            <a:ext cx="13042821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References: Diabetic Med. 1998; (15): 972-978; Diabet Med. 2018;35(3):306–16; J Diabetes Sci Technol. 2017;11:753-8.; Diabetes Res Clin Pract. 2013;99:19-23</a:t>
            </a:r>
            <a:endParaRPr lang="en-US" sz="12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275874"/>
          </a:xfrm>
          <a:prstGeom prst="rect">
            <a:avLst/>
          </a:prstGeom>
          <a:solidFill>
            <a:srgbClr val="5100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793790" y="1995607"/>
            <a:ext cx="8226623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Physical Activity to the Rescue</a:t>
            </a:r>
            <a:endParaRPr lang="en-US" sz="4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73" y="2939653"/>
            <a:ext cx="5754291" cy="355639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036921" y="6700123"/>
            <a:ext cx="390739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Non-insulin Mediated Uptake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399" y="2939653"/>
            <a:ext cx="5754410" cy="355639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957786" y="6700123"/>
            <a:ext cx="3363635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Faster Insulin Absorption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93790" y="7248525"/>
            <a:ext cx="13042821" cy="261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1250" i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Diabetes Obesity &amp; Metabolism (2024). </a:t>
            </a:r>
            <a:r>
              <a:rPr lang="en-US" sz="1250" i="1" u="sng" dirty="0">
                <a:solidFill>
                  <a:srgbClr val="006C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https://doi.org/10.1111/dom.16088</a:t>
            </a: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; Nat Rev Endocrinol. 2017 Mar 1;13(3):133–48.; Physiol Rev. 2015;95(2):549–601.</a:t>
            </a:r>
            <a:endParaRPr lang="en-US" sz="12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46527"/>
            <a:ext cx="95167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“But John… There’s No Control!”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95468"/>
            <a:ext cx="4196358" cy="217741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4922282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Peter Calhoun:</a:t>
            </a:r>
            <a:r>
              <a:rPr lang="en-US" sz="17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“It’s nice data, but John, there is no control. The glucose may have dropped without activity!”</a:t>
            </a:r>
            <a:endParaRPr lang="en-US" sz="17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962" y="4695468"/>
            <a:ext cx="4196358" cy="217741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443776" y="4922282"/>
            <a:ext cx="374273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John Pemberton:</a:t>
            </a:r>
            <a:r>
              <a:rPr lang="en-US" sz="17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"I know a Data Scientist I can challenge to take on a matched pair analysis"</a:t>
            </a:r>
            <a:endParaRPr lang="en-US" sz="17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133" y="4695468"/>
            <a:ext cx="4196358" cy="217741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9866948" y="4922282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Catherine Russon:</a:t>
            </a:r>
            <a:r>
              <a:rPr lang="en-US" sz="17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"Challenge accepted!"</a:t>
            </a:r>
            <a:endParaRPr lang="en-US" sz="1750" dirty="0"/>
          </a:p>
        </p:txBody>
      </p:sp>
      <p:sp>
        <p:nvSpPr>
          <p:cNvPr id="10" name="Text 4"/>
          <p:cNvSpPr/>
          <p:nvPr/>
        </p:nvSpPr>
        <p:spPr>
          <a:xfrm>
            <a:off x="793790" y="7128034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Clin Pract. 2025 Feb;220:111981. doi: 10.1016/j.diabres.2024.111981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1404580"/>
          </a:xfrm>
          <a:prstGeom prst="rect">
            <a:avLst/>
          </a:prstGeom>
          <a:solidFill>
            <a:srgbClr val="5100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786527" y="2022634"/>
            <a:ext cx="12879586" cy="702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Study Overview: Aims, Criteria &amp; Population</a:t>
            </a:r>
            <a:endParaRPr lang="en-US" sz="4400" dirty="0"/>
          </a:p>
        </p:txBody>
      </p:sp>
      <p:sp>
        <p:nvSpPr>
          <p:cNvPr id="4" name="Text 2"/>
          <p:cNvSpPr/>
          <p:nvPr/>
        </p:nvSpPr>
        <p:spPr>
          <a:xfrm>
            <a:off x="786527" y="3286601"/>
            <a:ext cx="2809280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AIMS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86527" y="3862507"/>
            <a:ext cx="3851791" cy="2247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Assess glucose changes during physical activity in adults and adolescents with T1D using a pair-matching approach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194102" y="3286601"/>
            <a:ext cx="3103364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INCLUSION CRITERIA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194102" y="3862507"/>
            <a:ext cx="4095393" cy="899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Starting glucose &gt;10.0 mmol/L (180 mg/dL)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194102" y="4963835"/>
            <a:ext cx="4095393" cy="8991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Self-reported activity: 10-30 min 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5194102" y="6065163"/>
            <a:ext cx="4095393" cy="1348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CGM data available ≥70% for 1 hour before and 20 mins after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45278" y="3286601"/>
            <a:ext cx="3032046" cy="351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STUDY POPULATION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45278" y="3862507"/>
            <a:ext cx="4013716" cy="449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T1DEXI: 561 adults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9845278" y="4514255"/>
            <a:ext cx="4013716" cy="4495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T1DEXIP: 225 adolescents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992267"/>
          </a:xfrm>
          <a:prstGeom prst="rect">
            <a:avLst/>
          </a:prstGeom>
          <a:solidFill>
            <a:srgbClr val="5100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793790" y="1712714"/>
            <a:ext cx="3969425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Study Overview</a:t>
            </a:r>
            <a:endParaRPr lang="en-US" sz="3100" dirty="0"/>
          </a:p>
        </p:txBody>
      </p:sp>
      <p:sp>
        <p:nvSpPr>
          <p:cNvPr id="4" name="Shape 2"/>
          <p:cNvSpPr/>
          <p:nvPr/>
        </p:nvSpPr>
        <p:spPr>
          <a:xfrm>
            <a:off x="7303770" y="2446973"/>
            <a:ext cx="22860" cy="5062180"/>
          </a:xfrm>
          <a:prstGeom prst="roundRect">
            <a:avLst>
              <a:gd name="adj" fmla="val 291721"/>
            </a:avLst>
          </a:prstGeom>
          <a:solidFill>
            <a:srgbClr val="194F9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5" name="Shape 3"/>
          <p:cNvSpPr/>
          <p:nvPr/>
        </p:nvSpPr>
        <p:spPr>
          <a:xfrm>
            <a:off x="6683216" y="2614136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194F9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6" name="Shape 4"/>
          <p:cNvSpPr/>
          <p:nvPr/>
        </p:nvSpPr>
        <p:spPr>
          <a:xfrm>
            <a:off x="7136606" y="2446973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003680"/>
          </a:solidFill>
          <a:ln w="762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 5"/>
          <p:cNvSpPr/>
          <p:nvPr/>
        </p:nvSpPr>
        <p:spPr>
          <a:xfrm>
            <a:off x="7196137" y="247673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4536758" y="250150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Data Acquired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2844760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T1DEXI: 561 adults (&gt;10,000 bouts)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793790" y="3194090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T1DEXIP: 225 adolescents (3,500+ bouts)</a:t>
            </a:r>
            <a:endParaRPr lang="en-US" sz="1250" dirty="0"/>
          </a:p>
        </p:txBody>
      </p:sp>
      <p:sp>
        <p:nvSpPr>
          <p:cNvPr id="11" name="Text 9"/>
          <p:cNvSpPr/>
          <p:nvPr/>
        </p:nvSpPr>
        <p:spPr>
          <a:xfrm>
            <a:off x="793790" y="3543419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Total:</a:t>
            </a: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786 participants, &gt;13,500 bouts</a:t>
            </a:r>
            <a:endParaRPr lang="en-US" sz="1250" dirty="0"/>
          </a:p>
        </p:txBody>
      </p:sp>
      <p:sp>
        <p:nvSpPr>
          <p:cNvPr id="12" name="Shape 10"/>
          <p:cNvSpPr/>
          <p:nvPr/>
        </p:nvSpPr>
        <p:spPr>
          <a:xfrm>
            <a:off x="7470934" y="3566755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194F9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13" name="Shape 11"/>
          <p:cNvSpPr/>
          <p:nvPr/>
        </p:nvSpPr>
        <p:spPr>
          <a:xfrm>
            <a:off x="7136606" y="3399592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003680"/>
          </a:solidFill>
          <a:ln w="762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14" name="Text 12"/>
          <p:cNvSpPr/>
          <p:nvPr/>
        </p:nvSpPr>
        <p:spPr>
          <a:xfrm>
            <a:off x="7196137" y="342935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8108990" y="3454122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Eligibility Applied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8108990" y="3797379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CGM ≥70%</a:t>
            </a:r>
            <a:endParaRPr lang="en-US" sz="1250" dirty="0"/>
          </a:p>
        </p:txBody>
      </p:sp>
      <p:sp>
        <p:nvSpPr>
          <p:cNvPr id="17" name="Text 15"/>
          <p:cNvSpPr/>
          <p:nvPr/>
        </p:nvSpPr>
        <p:spPr>
          <a:xfrm>
            <a:off x="8108990" y="4106942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Insulin data</a:t>
            </a:r>
            <a:endParaRPr lang="en-US" sz="1250" dirty="0"/>
          </a:p>
        </p:txBody>
      </p:sp>
      <p:sp>
        <p:nvSpPr>
          <p:cNvPr id="18" name="Text 16"/>
          <p:cNvSpPr/>
          <p:nvPr/>
        </p:nvSpPr>
        <p:spPr>
          <a:xfrm>
            <a:off x="8108990" y="4416504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≥1 PA bout (10–30 min, start glucose &gt;10 mmol/L)</a:t>
            </a:r>
            <a:endParaRPr lang="en-US" sz="1250" dirty="0"/>
          </a:p>
        </p:txBody>
      </p:sp>
      <p:sp>
        <p:nvSpPr>
          <p:cNvPr id="19" name="Text 17"/>
          <p:cNvSpPr/>
          <p:nvPr/>
        </p:nvSpPr>
        <p:spPr>
          <a:xfrm>
            <a:off x="8108990" y="4765834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Result:</a:t>
            </a: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1,944 candidate bouts</a:t>
            </a:r>
            <a:endParaRPr lang="en-US" sz="1250" dirty="0"/>
          </a:p>
        </p:txBody>
      </p:sp>
      <p:sp>
        <p:nvSpPr>
          <p:cNvPr id="20" name="Shape 18"/>
          <p:cNvSpPr/>
          <p:nvPr/>
        </p:nvSpPr>
        <p:spPr>
          <a:xfrm>
            <a:off x="6683216" y="4535686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194F9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1" name="Shape 19"/>
          <p:cNvSpPr/>
          <p:nvPr/>
        </p:nvSpPr>
        <p:spPr>
          <a:xfrm>
            <a:off x="7136606" y="4368522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003680"/>
          </a:solidFill>
          <a:ln w="762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2" name="Text 20"/>
          <p:cNvSpPr/>
          <p:nvPr/>
        </p:nvSpPr>
        <p:spPr>
          <a:xfrm>
            <a:off x="7196137" y="439828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1850" dirty="0"/>
          </a:p>
        </p:txBody>
      </p:sp>
      <p:sp>
        <p:nvSpPr>
          <p:cNvPr id="23" name="Text 21"/>
          <p:cNvSpPr/>
          <p:nvPr/>
        </p:nvSpPr>
        <p:spPr>
          <a:xfrm>
            <a:off x="4536758" y="442305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Exclusion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793790" y="4766310"/>
            <a:ext cx="57276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Removed duplicate bouts and those lacking sufficient pre/post data points.</a:t>
            </a:r>
            <a:endParaRPr lang="en-US" sz="1250" dirty="0"/>
          </a:p>
        </p:txBody>
      </p:sp>
      <p:sp>
        <p:nvSpPr>
          <p:cNvPr id="25" name="Text 23"/>
          <p:cNvSpPr/>
          <p:nvPr/>
        </p:nvSpPr>
        <p:spPr>
          <a:xfrm>
            <a:off x="793790" y="5369719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Result:</a:t>
            </a: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1,546 activity bouts for matching.</a:t>
            </a:r>
            <a:endParaRPr lang="en-US" sz="1250" dirty="0"/>
          </a:p>
        </p:txBody>
      </p:sp>
      <p:sp>
        <p:nvSpPr>
          <p:cNvPr id="26" name="Shape 24"/>
          <p:cNvSpPr/>
          <p:nvPr/>
        </p:nvSpPr>
        <p:spPr>
          <a:xfrm>
            <a:off x="7470934" y="5504617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194F9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27" name="Shape 25"/>
          <p:cNvSpPr/>
          <p:nvPr/>
        </p:nvSpPr>
        <p:spPr>
          <a:xfrm>
            <a:off x="7136606" y="5337453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003680"/>
          </a:solidFill>
          <a:ln w="762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28" name="Text 26"/>
          <p:cNvSpPr/>
          <p:nvPr/>
        </p:nvSpPr>
        <p:spPr>
          <a:xfrm>
            <a:off x="7196137" y="536721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1850" dirty="0"/>
          </a:p>
        </p:txBody>
      </p:sp>
      <p:sp>
        <p:nvSpPr>
          <p:cNvPr id="29" name="Text 27"/>
          <p:cNvSpPr/>
          <p:nvPr/>
        </p:nvSpPr>
        <p:spPr>
          <a:xfrm>
            <a:off x="8108990" y="5391983"/>
            <a:ext cx="2401967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Matched Pair Selection</a:t>
            </a:r>
            <a:endParaRPr lang="en-US" sz="1550" dirty="0"/>
          </a:p>
        </p:txBody>
      </p:sp>
      <p:sp>
        <p:nvSpPr>
          <p:cNvPr id="30" name="Text 28"/>
          <p:cNvSpPr/>
          <p:nvPr/>
        </p:nvSpPr>
        <p:spPr>
          <a:xfrm>
            <a:off x="8108990" y="5735241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activity bout matched with non-activity control periods.</a:t>
            </a:r>
            <a:endParaRPr lang="en-US" sz="1250" dirty="0"/>
          </a:p>
        </p:txBody>
      </p:sp>
      <p:sp>
        <p:nvSpPr>
          <p:cNvPr id="31" name="Text 29"/>
          <p:cNvSpPr/>
          <p:nvPr/>
        </p:nvSpPr>
        <p:spPr>
          <a:xfrm>
            <a:off x="8108990" y="6084570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Result:</a:t>
            </a: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Control bouts identified for all 1,546 data points</a:t>
            </a:r>
            <a:endParaRPr lang="en-US" sz="1250" dirty="0"/>
          </a:p>
        </p:txBody>
      </p:sp>
      <p:sp>
        <p:nvSpPr>
          <p:cNvPr id="32" name="Shape 30"/>
          <p:cNvSpPr/>
          <p:nvPr/>
        </p:nvSpPr>
        <p:spPr>
          <a:xfrm>
            <a:off x="6683216" y="6325791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194F99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3" name="Shape 31"/>
          <p:cNvSpPr/>
          <p:nvPr/>
        </p:nvSpPr>
        <p:spPr>
          <a:xfrm>
            <a:off x="7136606" y="6158627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003680"/>
          </a:solidFill>
          <a:ln w="7620">
            <a:solidFill>
              <a:srgbClr val="194F99"/>
            </a:solidFill>
            <a:prstDash val="solid"/>
          </a:ln>
        </p:spPr>
        <p:txBody>
          <a:bodyPr/>
          <a:lstStyle/>
          <a:p>
            <a:endParaRPr lang="en-GB"/>
          </a:p>
        </p:txBody>
      </p:sp>
      <p:sp>
        <p:nvSpPr>
          <p:cNvPr id="34" name="Text 32"/>
          <p:cNvSpPr/>
          <p:nvPr/>
        </p:nvSpPr>
        <p:spPr>
          <a:xfrm>
            <a:off x="7196137" y="6188392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18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5</a:t>
            </a:r>
            <a:endParaRPr lang="en-US" sz="1850" dirty="0"/>
          </a:p>
        </p:txBody>
      </p:sp>
      <p:sp>
        <p:nvSpPr>
          <p:cNvPr id="35" name="Text 33"/>
          <p:cNvSpPr/>
          <p:nvPr/>
        </p:nvSpPr>
        <p:spPr>
          <a:xfrm>
            <a:off x="4536758" y="6213158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Data Analysis</a:t>
            </a:r>
            <a:endParaRPr lang="en-US" sz="1550" dirty="0"/>
          </a:p>
        </p:txBody>
      </p:sp>
      <p:sp>
        <p:nvSpPr>
          <p:cNvPr id="36" name="Text 34"/>
          <p:cNvSpPr/>
          <p:nvPr/>
        </p:nvSpPr>
        <p:spPr>
          <a:xfrm>
            <a:off x="793790" y="6556415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Causal modeling and mixed linear model applied.</a:t>
            </a:r>
            <a:endParaRPr lang="en-US" sz="1250" dirty="0"/>
          </a:p>
        </p:txBody>
      </p:sp>
      <p:sp>
        <p:nvSpPr>
          <p:cNvPr id="37" name="Text 35"/>
          <p:cNvSpPr/>
          <p:nvPr/>
        </p:nvSpPr>
        <p:spPr>
          <a:xfrm>
            <a:off x="793790" y="6905744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Assessed glucose change during activity vs. control periods.</a:t>
            </a:r>
            <a:endParaRPr lang="en-US" sz="1250" dirty="0"/>
          </a:p>
        </p:txBody>
      </p:sp>
      <p:sp>
        <p:nvSpPr>
          <p:cNvPr id="38" name="Text 36"/>
          <p:cNvSpPr/>
          <p:nvPr/>
        </p:nvSpPr>
        <p:spPr>
          <a:xfrm>
            <a:off x="793790" y="7255073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E5E0D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Identified individual and event-level moderators.</a:t>
            </a:r>
            <a:endParaRPr lang="en-US" sz="12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70585"/>
          </a:xfrm>
          <a:prstGeom prst="rect">
            <a:avLst/>
          </a:prstGeom>
          <a:solidFill>
            <a:srgbClr val="5100FF"/>
          </a:solidFill>
          <a:ln/>
        </p:spPr>
        <p:txBody>
          <a:bodyPr/>
          <a:lstStyle/>
          <a:p>
            <a:endParaRPr lang="en-GB"/>
          </a:p>
        </p:txBody>
      </p:sp>
      <p:sp>
        <p:nvSpPr>
          <p:cNvPr id="3" name="Text 1"/>
          <p:cNvSpPr/>
          <p:nvPr/>
        </p:nvSpPr>
        <p:spPr>
          <a:xfrm>
            <a:off x="750094" y="1459944"/>
            <a:ext cx="8950285" cy="435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Hierarchal Variable Selection (Mixed Liner Model)</a:t>
            </a:r>
            <a:endParaRPr lang="en-US" sz="2700" dirty="0"/>
          </a:p>
        </p:txBody>
      </p:sp>
      <p:sp>
        <p:nvSpPr>
          <p:cNvPr id="4" name="Text 2"/>
          <p:cNvSpPr/>
          <p:nvPr/>
        </p:nvSpPr>
        <p:spPr>
          <a:xfrm>
            <a:off x="750094" y="2104192"/>
            <a:ext cx="10145078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Within Participant Matching: Activity Day vs Matched No Activity Day</a:t>
            </a:r>
            <a:endParaRPr lang="en-US" sz="2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004" y="2661404"/>
            <a:ext cx="8464272" cy="364998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652571" y="5499195"/>
            <a:ext cx="4651280" cy="4800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Glucose co-efficient of Variation in 1-hour prior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3652571" y="4750297"/>
            <a:ext cx="2304304" cy="288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Insulin on Board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3652571" y="3865913"/>
            <a:ext cx="3842107" cy="375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Glucose Rate of Change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3652571" y="2972996"/>
            <a:ext cx="3338307" cy="4693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Starting Glucose</a:t>
            </a:r>
            <a:endParaRPr lang="en-US" sz="27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94" y="6468070"/>
            <a:ext cx="2407920" cy="148816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332083" y="6468070"/>
            <a:ext cx="389608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050" dirty="0"/>
          </a:p>
        </p:txBody>
      </p:sp>
      <p:sp>
        <p:nvSpPr>
          <p:cNvPr id="12" name="Text 8"/>
          <p:cNvSpPr/>
          <p:nvPr/>
        </p:nvSpPr>
        <p:spPr>
          <a:xfrm>
            <a:off x="3332083" y="6774537"/>
            <a:ext cx="2089666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Acceptable 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3332083" y="7119223"/>
            <a:ext cx="2089666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Threshold 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3332083" y="7463909"/>
            <a:ext cx="2089666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SMD &lt;0.1</a:t>
            </a:r>
            <a:endParaRPr lang="en-US" sz="1600" dirty="0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235" y="6468070"/>
            <a:ext cx="2407920" cy="148816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84224" y="6468070"/>
            <a:ext cx="3896082" cy="2228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050" dirty="0"/>
          </a:p>
        </p:txBody>
      </p:sp>
      <p:sp>
        <p:nvSpPr>
          <p:cNvPr id="17" name="Text 12"/>
          <p:cNvSpPr/>
          <p:nvPr/>
        </p:nvSpPr>
        <p:spPr>
          <a:xfrm>
            <a:off x="9984224" y="6774537"/>
            <a:ext cx="2089666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Our Matched-Pair</a:t>
            </a:r>
            <a:endParaRPr lang="en-US" sz="1600" dirty="0"/>
          </a:p>
        </p:txBody>
      </p:sp>
      <p:sp>
        <p:nvSpPr>
          <p:cNvPr id="18" name="Text 13"/>
          <p:cNvSpPr/>
          <p:nvPr/>
        </p:nvSpPr>
        <p:spPr>
          <a:xfrm>
            <a:off x="9984224" y="7119223"/>
            <a:ext cx="2089666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Analysis</a:t>
            </a:r>
            <a:endParaRPr lang="en-US" sz="1600" dirty="0"/>
          </a:p>
        </p:txBody>
      </p:sp>
      <p:sp>
        <p:nvSpPr>
          <p:cNvPr id="19" name="Text 14"/>
          <p:cNvSpPr/>
          <p:nvPr/>
        </p:nvSpPr>
        <p:spPr>
          <a:xfrm>
            <a:off x="9984224" y="7463909"/>
            <a:ext cx="2089666" cy="2611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E5E0DF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SMD &lt;0.01 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1073</Words>
  <Application>Microsoft Office PowerPoint</Application>
  <PresentationFormat>Custom</PresentationFormat>
  <Paragraphs>160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Montserrat Bold</vt:lpstr>
      <vt:lpstr>-apple-system</vt:lpstr>
      <vt:lpstr>Montserrat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PEMBERTON, John (BIRMINGHAM WOMEN'S AND CHILDREN'S NHS FOUNDATION TRUST)</cp:lastModifiedBy>
  <cp:revision>2</cp:revision>
  <dcterms:created xsi:type="dcterms:W3CDTF">2025-09-03T11:41:13Z</dcterms:created>
  <dcterms:modified xsi:type="dcterms:W3CDTF">2025-09-17T13:07:06Z</dcterms:modified>
</cp:coreProperties>
</file>