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4630400" cy="20680698"/>
  <p:notesSz cx="20680698" cy="14630400"/>
  <p:embeddedFontLst>
    <p:embeddedFont>
      <p:font typeface="IBM Plex Sans Medium"/>
      <p:regular r:id="rId8"/>
    </p:embeddedFont>
    <p:embeddedFont>
      <p:font typeface="IBM Plex Sans Medium"/>
      <p:regular r:id="rId9"/>
    </p:embeddedFont>
    <p:embeddedFont>
      <p:font typeface="IBM Plex Sans Medium"/>
      <p:regular r:id="rId10"/>
    </p:embeddedFont>
    <p:embeddedFont>
      <p:font typeface="IBM Plex Sans Medium"/>
      <p:regular r:id="rId11"/>
    </p:embeddedFont>
    <p:embeddedFont>
      <p:font typeface="Roboto"/>
      <p:regular r:id="rId12"/>
    </p:embeddedFont>
    <p:embeddedFont>
      <p:font typeface="Roboto"/>
      <p:regular r:id="rId13"/>
    </p:embeddedFont>
    <p:embeddedFont>
      <p:font typeface="Roboto"/>
      <p:regular r:id="rId14"/>
    </p:embeddedFont>
    <p:embeddedFont>
      <p:font typeface="Roboto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281" cy="2068069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292C32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137541" y="699017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The 20 by 40 Rule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1975842" y="1874641"/>
            <a:ext cx="10678478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Physical Activity Lowers High Glucose Levels</a:t>
            </a:r>
            <a:endParaRPr lang="en-US" sz="4000" dirty="0"/>
          </a:p>
        </p:txBody>
      </p:sp>
      <p:sp>
        <p:nvSpPr>
          <p:cNvPr id="6" name="Shape 3"/>
          <p:cNvSpPr/>
          <p:nvPr/>
        </p:nvSpPr>
        <p:spPr>
          <a:xfrm>
            <a:off x="889635" y="2891316"/>
            <a:ext cx="12851011" cy="3647364"/>
          </a:xfrm>
          <a:prstGeom prst="roundRect">
            <a:avLst>
              <a:gd name="adj" fmla="val 1045"/>
            </a:avLst>
          </a:prstGeom>
          <a:solidFill>
            <a:srgbClr val="111111"/>
          </a:solidFill>
          <a:ln/>
        </p:spPr>
      </p:sp>
      <p:sp>
        <p:nvSpPr>
          <p:cNvPr id="7" name="Text 4"/>
          <p:cNvSpPr/>
          <p:nvPr/>
        </p:nvSpPr>
        <p:spPr>
          <a:xfrm>
            <a:off x="2858810" y="3145515"/>
            <a:ext cx="8912662" cy="476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1 – "Is the Glucose Level Above 180 mg/dL?"</a:t>
            </a:r>
            <a:endParaRPr lang="en-US" sz="3000" dirty="0"/>
          </a:p>
        </p:txBody>
      </p:sp>
      <p:sp>
        <p:nvSpPr>
          <p:cNvPr id="8" name="Shape 5"/>
          <p:cNvSpPr/>
          <p:nvPr/>
        </p:nvSpPr>
        <p:spPr>
          <a:xfrm>
            <a:off x="1143833" y="3907992"/>
            <a:ext cx="12342614" cy="2376490"/>
          </a:xfrm>
          <a:prstGeom prst="roundRect">
            <a:avLst>
              <a:gd name="adj" fmla="val 1605"/>
            </a:avLst>
          </a:prstGeom>
          <a:solidFill>
            <a:srgbClr val="000000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32" y="4305780"/>
            <a:ext cx="397193" cy="31765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049423" y="4225651"/>
            <a:ext cx="11182826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If glucose &gt;270 mg/dL: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2049423" y="4962767"/>
            <a:ext cx="11182826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 physical activity if ketones ≥0.6 mmol/L (pump)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2049423" y="5560105"/>
            <a:ext cx="11182826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Avoid physical activity if ketones  ≥1.5 mmol/L (injections)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4137541" y="6919919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↓</a:t>
            </a:r>
            <a:endParaRPr lang="en-US" sz="5000" dirty="0"/>
          </a:p>
        </p:txBody>
      </p:sp>
      <p:sp>
        <p:nvSpPr>
          <p:cNvPr id="14" name="Shape 10"/>
          <p:cNvSpPr/>
          <p:nvPr/>
        </p:nvSpPr>
        <p:spPr>
          <a:xfrm>
            <a:off x="889635" y="8095543"/>
            <a:ext cx="12851011" cy="1645921"/>
          </a:xfrm>
          <a:prstGeom prst="roundRect">
            <a:avLst>
              <a:gd name="adj" fmla="val 2317"/>
            </a:avLst>
          </a:prstGeom>
          <a:solidFill>
            <a:srgbClr val="111111"/>
          </a:solidFill>
          <a:ln/>
        </p:spPr>
      </p:sp>
      <p:sp>
        <p:nvSpPr>
          <p:cNvPr id="15" name="Text 11"/>
          <p:cNvSpPr/>
          <p:nvPr/>
        </p:nvSpPr>
        <p:spPr>
          <a:xfrm>
            <a:off x="3072289" y="8349741"/>
            <a:ext cx="8485703" cy="476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2 – "Has Bolus Insulin Been Given &lt;4hrs?"</a:t>
            </a:r>
            <a:endParaRPr lang="en-US" sz="3000" dirty="0"/>
          </a:p>
        </p:txBody>
      </p:sp>
      <p:sp>
        <p:nvSpPr>
          <p:cNvPr id="16" name="Text 12"/>
          <p:cNvSpPr/>
          <p:nvPr/>
        </p:nvSpPr>
        <p:spPr>
          <a:xfrm>
            <a:off x="1143833" y="8978868"/>
            <a:ext cx="12342614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Physical activity works best if a bolus insulin was given in the last 4 hours</a:t>
            </a:r>
            <a:endParaRPr lang="en-US" sz="2500" dirty="0"/>
          </a:p>
        </p:txBody>
      </p:sp>
      <p:sp>
        <p:nvSpPr>
          <p:cNvPr id="17" name="Text 13"/>
          <p:cNvSpPr/>
          <p:nvPr/>
        </p:nvSpPr>
        <p:spPr>
          <a:xfrm>
            <a:off x="4137541" y="10122703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↓</a:t>
            </a:r>
            <a:endParaRPr lang="en-US" sz="5000" dirty="0"/>
          </a:p>
        </p:txBody>
      </p:sp>
      <p:sp>
        <p:nvSpPr>
          <p:cNvPr id="18" name="Shape 14"/>
          <p:cNvSpPr/>
          <p:nvPr/>
        </p:nvSpPr>
        <p:spPr>
          <a:xfrm>
            <a:off x="889635" y="11298327"/>
            <a:ext cx="12851011" cy="1645921"/>
          </a:xfrm>
          <a:prstGeom prst="roundRect">
            <a:avLst>
              <a:gd name="adj" fmla="val 2317"/>
            </a:avLst>
          </a:prstGeom>
          <a:solidFill>
            <a:srgbClr val="111111"/>
          </a:solidFill>
          <a:ln/>
        </p:spPr>
      </p:sp>
      <p:sp>
        <p:nvSpPr>
          <p:cNvPr id="19" name="Text 15"/>
          <p:cNvSpPr/>
          <p:nvPr/>
        </p:nvSpPr>
        <p:spPr>
          <a:xfrm>
            <a:off x="3516868" y="11552525"/>
            <a:ext cx="7596545" cy="476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3 – Do 20 Minutes of Physical Activity</a:t>
            </a:r>
            <a:endParaRPr lang="en-US" sz="3000" dirty="0"/>
          </a:p>
        </p:txBody>
      </p:sp>
      <p:sp>
        <p:nvSpPr>
          <p:cNvPr id="20" name="Text 16"/>
          <p:cNvSpPr/>
          <p:nvPr/>
        </p:nvSpPr>
        <p:spPr>
          <a:xfrm>
            <a:off x="1143833" y="12181652"/>
            <a:ext cx="12342614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Light-to-moderate activity (walking is ideal, but any enjoyable activity works)</a:t>
            </a:r>
            <a:endParaRPr lang="en-US" sz="2500" dirty="0"/>
          </a:p>
        </p:txBody>
      </p:sp>
      <p:sp>
        <p:nvSpPr>
          <p:cNvPr id="21" name="Text 17"/>
          <p:cNvSpPr/>
          <p:nvPr/>
        </p:nvSpPr>
        <p:spPr>
          <a:xfrm>
            <a:off x="4137541" y="13325487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↓</a:t>
            </a:r>
            <a:endParaRPr lang="en-US" sz="5000" dirty="0"/>
          </a:p>
        </p:txBody>
      </p:sp>
      <p:sp>
        <p:nvSpPr>
          <p:cNvPr id="22" name="Shape 18"/>
          <p:cNvSpPr/>
          <p:nvPr/>
        </p:nvSpPr>
        <p:spPr>
          <a:xfrm>
            <a:off x="889635" y="14501111"/>
            <a:ext cx="12851011" cy="1963700"/>
          </a:xfrm>
          <a:prstGeom prst="roundRect">
            <a:avLst>
              <a:gd name="adj" fmla="val 1942"/>
            </a:avLst>
          </a:prstGeom>
          <a:solidFill>
            <a:srgbClr val="0000FF"/>
          </a:solidFill>
          <a:ln/>
        </p:spPr>
      </p:sp>
      <p:sp>
        <p:nvSpPr>
          <p:cNvPr id="23" name="Text 19"/>
          <p:cNvSpPr/>
          <p:nvPr/>
        </p:nvSpPr>
        <p:spPr>
          <a:xfrm>
            <a:off x="4137541" y="14755309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Result – </a:t>
            </a:r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20 by 40</a:t>
            </a:r>
            <a:endParaRPr lang="en-US" sz="5000" dirty="0"/>
          </a:p>
        </p:txBody>
      </p:sp>
      <p:sp>
        <p:nvSpPr>
          <p:cNvPr id="24" name="Text 20"/>
          <p:cNvSpPr/>
          <p:nvPr/>
        </p:nvSpPr>
        <p:spPr>
          <a:xfrm>
            <a:off x="1143833" y="15702214"/>
            <a:ext cx="12342614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 minutes </a:t>
            </a:r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 physical activity lowers glucose by about</a:t>
            </a:r>
            <a:pPr algn="ctr" indent="0" marL="0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40 mg/dL</a:t>
            </a:r>
            <a:endParaRPr lang="en-US" sz="2500" dirty="0"/>
          </a:p>
        </p:txBody>
      </p:sp>
      <p:sp>
        <p:nvSpPr>
          <p:cNvPr id="25" name="Text 21"/>
          <p:cNvSpPr/>
          <p:nvPr/>
        </p:nvSpPr>
        <p:spPr>
          <a:xfrm>
            <a:off x="889635" y="16750680"/>
            <a:ext cx="12851011" cy="406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endParaRPr lang="en-US" sz="2000" dirty="0"/>
          </a:p>
        </p:txBody>
      </p:sp>
      <p:sp>
        <p:nvSpPr>
          <p:cNvPr id="26" name="Shape 22"/>
          <p:cNvSpPr/>
          <p:nvPr/>
        </p:nvSpPr>
        <p:spPr>
          <a:xfrm>
            <a:off x="889635" y="17443267"/>
            <a:ext cx="12851011" cy="1436014"/>
          </a:xfrm>
          <a:prstGeom prst="roundRect">
            <a:avLst>
              <a:gd name="adj" fmla="val 2655"/>
            </a:avLst>
          </a:prstGeom>
          <a:solidFill>
            <a:srgbClr val="022349"/>
          </a:solidFill>
          <a:ln/>
        </p:spPr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33" y="17827958"/>
            <a:ext cx="317659" cy="254199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1715691" y="17760926"/>
            <a:ext cx="11770757" cy="406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 using physical activity to lower hyperglycaemia before breakfast</a:t>
            </a:r>
            <a:endParaRPr lang="en-US" sz="2000" dirty="0"/>
          </a:p>
        </p:txBody>
      </p:sp>
      <p:sp>
        <p:nvSpPr>
          <p:cNvPr id="29" name="Text 24"/>
          <p:cNvSpPr/>
          <p:nvPr/>
        </p:nvSpPr>
        <p:spPr>
          <a:xfrm>
            <a:off x="1715691" y="18256583"/>
            <a:ext cx="11770757" cy="406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Apply this guidance only if it feels right for you</a:t>
            </a:r>
            <a:endParaRPr lang="en-US" sz="2000" dirty="0"/>
          </a:p>
        </p:txBody>
      </p:sp>
      <p:sp>
        <p:nvSpPr>
          <p:cNvPr id="30" name="Text 25"/>
          <p:cNvSpPr/>
          <p:nvPr/>
        </p:nvSpPr>
        <p:spPr>
          <a:xfrm>
            <a:off x="889635" y="19165150"/>
            <a:ext cx="12851011" cy="813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References: 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Moser, Zaharieva, et al. </a:t>
            </a:r>
            <a:pPr algn="l" indent="0" marL="0">
              <a:lnSpc>
                <a:spcPts val="3200"/>
              </a:lnSpc>
              <a:buNone/>
            </a:pPr>
            <a:r>
              <a:rPr lang="en-US" sz="2000" b="1" i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Diabetologia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2024;67(2):255–280.; Pemberton, Li, et al. </a:t>
            </a:r>
            <a:pPr algn="l" indent="0" marL="0">
              <a:lnSpc>
                <a:spcPts val="3200"/>
              </a:lnSpc>
              <a:buNone/>
            </a:pPr>
            <a:r>
              <a:rPr lang="en-US" sz="2000" b="1" i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Diabetes Research and Clinical Practice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2025;220:111981.; Pemberton, Russon, et al. </a:t>
            </a:r>
            <a:pPr algn="l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Diabet Med.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2025; In press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2025-09-17T13:00:18Z</dcterms:created>
  <dcterms:modified xsi:type="dcterms:W3CDTF">2025-09-17T13:00:18Z</dcterms:modified>
</cp:coreProperties>
</file>